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7"/>
  </p:notesMasterIdLst>
  <p:sldIdLst>
    <p:sldId id="370" r:id="rId2"/>
    <p:sldId id="376" r:id="rId3"/>
    <p:sldId id="378" r:id="rId4"/>
    <p:sldId id="381" r:id="rId5"/>
    <p:sldId id="380" r:id="rId6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B853"/>
    <a:srgbClr val="A8246E"/>
    <a:srgbClr val="006600"/>
    <a:srgbClr val="008000"/>
    <a:srgbClr val="5DFFA6"/>
    <a:srgbClr val="B2C7E0"/>
    <a:srgbClr val="DBE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>
      <p:cViewPr varScale="1">
        <p:scale>
          <a:sx n="145" d="100"/>
          <a:sy n="145" d="100"/>
        </p:scale>
        <p:origin x="546" y="10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046F2-944B-4F90-BD18-F60E57C1B3F9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A857-7694-4636-8871-A9C2DD9E79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1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9353-59B3-41D4-A1A9-DC36E0CFDD13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0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67B1-6445-4213-9600-44A6D43D5580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7216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67B1-6445-4213-9600-44A6D43D5580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2398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67B1-6445-4213-9600-44A6D43D5580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337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67B1-6445-4213-9600-44A6D43D5580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72669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67B1-6445-4213-9600-44A6D43D5580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52573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92BE-808A-414F-AD5F-AEE5D3A9CEA8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57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58C6-E46C-428F-ABEE-3593A2D07975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2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0A5D-9805-43FA-9255-6400C57A3AC5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7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774A-4755-4C13-96F3-4FC371D4284E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3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3466-641E-44E7-9A05-B89B6B0207ED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2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C2D-38A6-4D8B-8B37-4B7EC6CF721F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5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3D3D-E080-4E59-8BE3-528D038019C5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920C-B0CF-4CB3-A3D4-8DD2C3948F8A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9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A621-1EA3-4D43-B93C-E3EAB5876F0E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3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71C5-520E-4302-A0B1-440D127E6EE5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45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67B1-6445-4213-9600-44A6D43D5580}" type="datetime1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41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275606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Конкурсные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мероприятия на соискание гранта: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– </a:t>
            </a:r>
            <a:r>
              <a:rPr lang="en-US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2025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гг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реализации программы: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2023 - 2028 гг.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действия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гранта: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года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algn="just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выплаты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гранта: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 месяцев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 учета летнего периода (июнь-август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Количество грантополучателей: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человек в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</a:t>
            </a: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lvl="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Размер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выплаты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гранта: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10 000 тыс.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рублей (ежемесячно)</a:t>
            </a:r>
            <a:endParaRPr lang="ru-RU" altLang="ru-RU" sz="14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 algn="just" defTabSz="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Сумма выплаты одному грантополучателю: </a:t>
            </a: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90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тысяч рублей в течение одного учебного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года</a:t>
            </a: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2657" y="180754"/>
            <a:ext cx="39615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 «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 новый учитель»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2023 году</a:t>
            </a:r>
          </a:p>
        </p:txBody>
      </p:sp>
    </p:spTree>
    <p:extLst>
      <p:ext uri="{BB962C8B-B14F-4D97-AF65-F5344CB8AC3E}">
        <p14:creationId xmlns:p14="http://schemas.microsoft.com/office/powerpoint/2010/main" val="354727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5576" y="1059582"/>
            <a:ext cx="81603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педагогические </a:t>
            </a:r>
            <a:r>
              <a:rPr lang="ru-RU" sz="1400" b="1" dirty="0" smtClean="0">
                <a:solidFill>
                  <a:srgbClr val="002060"/>
                </a:solidFill>
              </a:rPr>
              <a:t>работники – по должности «Учитель»: </a:t>
            </a:r>
          </a:p>
          <a:p>
            <a:pPr indent="4508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</a:rPr>
              <a:t>расположенных </a:t>
            </a:r>
            <a:r>
              <a:rPr lang="ru-RU" sz="1400" dirty="0">
                <a:solidFill>
                  <a:srgbClr val="002060"/>
                </a:solidFill>
              </a:rPr>
              <a:t>на территории Республики Татарстан </a:t>
            </a:r>
            <a:r>
              <a:rPr lang="ru-RU" sz="1400" b="1" dirty="0">
                <a:solidFill>
                  <a:srgbClr val="002060"/>
                </a:solidFill>
              </a:rPr>
              <a:t>муниципальных </a:t>
            </a:r>
            <a:r>
              <a:rPr lang="ru-RU" sz="1400" dirty="0">
                <a:solidFill>
                  <a:srgbClr val="002060"/>
                </a:solidFill>
              </a:rPr>
              <a:t>общеобразовательных организаций и </a:t>
            </a:r>
            <a:r>
              <a:rPr lang="ru-RU" sz="1400" b="1" dirty="0">
                <a:solidFill>
                  <a:srgbClr val="002060"/>
                </a:solidFill>
              </a:rPr>
              <a:t>государственных</a:t>
            </a:r>
            <a:r>
              <a:rPr lang="ru-RU" sz="1400" dirty="0">
                <a:solidFill>
                  <a:srgbClr val="002060"/>
                </a:solidFill>
              </a:rPr>
              <a:t> общеобразовательных организаций, </a:t>
            </a:r>
            <a:r>
              <a:rPr lang="ru-RU" sz="1400" b="1" dirty="0">
                <a:solidFill>
                  <a:srgbClr val="002060"/>
                </a:solidFill>
              </a:rPr>
              <a:t>подведомственных </a:t>
            </a:r>
            <a:r>
              <a:rPr lang="ru-RU" sz="1400" dirty="0" smtClean="0">
                <a:solidFill>
                  <a:srgbClr val="002060"/>
                </a:solidFill>
              </a:rPr>
              <a:t>Министерству образования и науки Республики Татарстан; </a:t>
            </a:r>
          </a:p>
          <a:p>
            <a:pPr indent="450850" algn="just">
              <a:buFont typeface="Wingdings" panose="05000000000000000000" pitchFamily="2" charset="2"/>
              <a:buChar char="Ø"/>
            </a:pPr>
            <a:r>
              <a:rPr lang="ru-RU" sz="1400" b="1" u="sng" dirty="0" smtClean="0">
                <a:solidFill>
                  <a:srgbClr val="002060"/>
                </a:solidFill>
              </a:rPr>
              <a:t>имеющие </a:t>
            </a:r>
            <a:r>
              <a:rPr lang="ru-RU" sz="1400" b="1" u="sng" dirty="0">
                <a:solidFill>
                  <a:srgbClr val="002060"/>
                </a:solidFill>
              </a:rPr>
              <a:t>высшее образование или среднее профессиональное образование </a:t>
            </a:r>
            <a:r>
              <a:rPr lang="ru-RU" sz="1400" dirty="0">
                <a:solidFill>
                  <a:srgbClr val="002060"/>
                </a:solidFill>
              </a:rPr>
              <a:t>в рамках укрупненных групп направлений подготовки высшего образования и специальностей среднего профессионального образования «Образование и педагогические науки» или в области, соответствующей преподаваемому предмету, либо 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</a:t>
            </a:r>
            <a:r>
              <a:rPr lang="ru-RU" sz="1400" dirty="0" smtClean="0">
                <a:solidFill>
                  <a:srgbClr val="002060"/>
                </a:solidFill>
              </a:rPr>
              <a:t>организации;</a:t>
            </a:r>
          </a:p>
          <a:p>
            <a:pPr indent="4508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</a:rPr>
              <a:t>являющиеся </a:t>
            </a:r>
            <a:r>
              <a:rPr lang="ru-RU" sz="1400" b="1" u="sng" dirty="0">
                <a:solidFill>
                  <a:srgbClr val="002060"/>
                </a:solidFill>
              </a:rPr>
              <a:t>гражданами Российской Федерации</a:t>
            </a:r>
            <a:r>
              <a:rPr lang="ru-RU" sz="1400" u="sng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и </a:t>
            </a:r>
            <a:r>
              <a:rPr lang="ru-RU" sz="1400" b="1" u="sng" dirty="0">
                <a:solidFill>
                  <a:srgbClr val="002060"/>
                </a:solidFill>
              </a:rPr>
              <a:t>проживающие на территории Республики </a:t>
            </a:r>
            <a:r>
              <a:rPr lang="ru-RU" sz="1400" b="1" u="sng" dirty="0" smtClean="0">
                <a:solidFill>
                  <a:srgbClr val="002060"/>
                </a:solidFill>
              </a:rPr>
              <a:t>Татарстан</a:t>
            </a:r>
            <a:r>
              <a:rPr lang="ru-RU" sz="1400" dirty="0" smtClean="0">
                <a:solidFill>
                  <a:srgbClr val="002060"/>
                </a:solidFill>
              </a:rPr>
              <a:t>; </a:t>
            </a:r>
          </a:p>
          <a:p>
            <a:pPr indent="450850" algn="just">
              <a:buFont typeface="Wingdings" panose="05000000000000000000" pitchFamily="2" charset="2"/>
              <a:buChar char="Ø"/>
            </a:pPr>
            <a:r>
              <a:rPr lang="ru-RU" sz="1400" u="sng" dirty="0" smtClean="0">
                <a:solidFill>
                  <a:srgbClr val="002060"/>
                </a:solidFill>
              </a:rPr>
              <a:t>не </a:t>
            </a:r>
            <a:r>
              <a:rPr lang="ru-RU" sz="1400" u="sng" dirty="0">
                <a:solidFill>
                  <a:srgbClr val="002060"/>
                </a:solidFill>
              </a:rPr>
              <a:t>достигшие </a:t>
            </a:r>
            <a:r>
              <a:rPr lang="ru-RU" sz="1400" b="1" dirty="0">
                <a:solidFill>
                  <a:srgbClr val="002060"/>
                </a:solidFill>
              </a:rPr>
              <a:t>на момент подачи заявки на соискание гранта </a:t>
            </a:r>
            <a:r>
              <a:rPr lang="ru-RU" sz="1400" b="1" u="sng" dirty="0" smtClean="0">
                <a:solidFill>
                  <a:srgbClr val="002060"/>
                </a:solidFill>
              </a:rPr>
              <a:t>35 </a:t>
            </a:r>
            <a:r>
              <a:rPr lang="ru-RU" sz="1400" b="1" u="sng" dirty="0">
                <a:solidFill>
                  <a:srgbClr val="002060"/>
                </a:solidFill>
              </a:rPr>
              <a:t>лет</a:t>
            </a:r>
            <a:r>
              <a:rPr lang="ru-RU" sz="1400" u="sng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и имеющие стаж педагогической деятельности </a:t>
            </a:r>
            <a:r>
              <a:rPr lang="ru-RU" sz="1400" b="1" dirty="0">
                <a:solidFill>
                  <a:srgbClr val="002060"/>
                </a:solidFill>
              </a:rPr>
              <a:t>по специальности </a:t>
            </a:r>
            <a:r>
              <a:rPr lang="ru-RU" sz="1400" b="1" u="sng" dirty="0">
                <a:solidFill>
                  <a:srgbClr val="002060"/>
                </a:solidFill>
              </a:rPr>
              <a:t>не более трех </a:t>
            </a:r>
            <a:r>
              <a:rPr lang="ru-RU" sz="1400" b="1" u="sng" dirty="0" smtClean="0">
                <a:solidFill>
                  <a:srgbClr val="002060"/>
                </a:solidFill>
              </a:rPr>
              <a:t>лет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16737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Кто может участвовать в конкурсном отборе на соискание гранта?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73085"/>
              </p:ext>
            </p:extLst>
          </p:nvPr>
        </p:nvGraphicFramePr>
        <p:xfrm>
          <a:off x="989395" y="1131590"/>
          <a:ext cx="7920879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86620298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489203884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1996195551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Этапы</a:t>
                      </a:r>
                      <a:endParaRPr lang="ru-RU" sz="140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Сроки</a:t>
                      </a:r>
                      <a:endParaRPr lang="ru-RU" sz="140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Где</a:t>
                      </a:r>
                      <a:r>
                        <a:rPr lang="ru-RU" sz="1400" baseline="0" dirty="0" smtClean="0"/>
                        <a:t> проводится</a:t>
                      </a:r>
                      <a:endParaRPr lang="ru-RU" sz="140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25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Прием конкурсных документов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15 по 18 августа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Районный отдел образования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516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Техническая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экспертиза документов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21 по 25 августа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образования и науки РТ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09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Тестирование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28 - 29 августа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образования и науки РТ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4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Профессионально-психологическое собеседование (включая оценку проекта)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 сентября по 6 сентября</a:t>
                      </a:r>
                    </a:p>
                    <a:p>
                      <a:pPr marL="0" algn="l" defTabSz="342900" rtl="0" eaLnBrk="1" latinLnBrk="0" hangingPunct="1"/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образования и науки РТ</a:t>
                      </a:r>
                    </a:p>
                    <a:p>
                      <a:pPr marL="0" algn="l" defTabSz="342900" rtl="0" eaLnBrk="1" latinLnBrk="0" hangingPunct="1"/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095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54268"/>
            <a:ext cx="194421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536072"/>
            <a:ext cx="144016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 15 </a:t>
            </a:r>
            <a:r>
              <a:rPr lang="ru-RU" dirty="0">
                <a:solidFill>
                  <a:srgbClr val="002060"/>
                </a:solidFill>
              </a:rPr>
              <a:t>по 18 августа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554268"/>
            <a:ext cx="165618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Районный отдел образования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44635" y="1635646"/>
            <a:ext cx="194421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Техническая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экспертиза документов 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75620" y="516617"/>
            <a:ext cx="2013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Прием конкурсных документов </a:t>
            </a:r>
            <a:endParaRPr lang="ru-RU" sz="16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824384" y="80629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056632" y="80629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24691" y="1635646"/>
            <a:ext cx="144016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 21 </a:t>
            </a:r>
            <a:r>
              <a:rPr lang="ru-RU" dirty="0">
                <a:solidFill>
                  <a:srgbClr val="002060"/>
                </a:solidFill>
              </a:rPr>
              <a:t>по </a:t>
            </a:r>
            <a:r>
              <a:rPr lang="ru-RU" dirty="0" smtClean="0">
                <a:solidFill>
                  <a:srgbClr val="002060"/>
                </a:solidFill>
              </a:rPr>
              <a:t>25 </a:t>
            </a:r>
            <a:r>
              <a:rPr lang="ru-RU" dirty="0">
                <a:solidFill>
                  <a:srgbClr val="002060"/>
                </a:solidFill>
              </a:rPr>
              <a:t>августа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1635646"/>
            <a:ext cx="165618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</a:rPr>
              <a:t>МОиН</a:t>
            </a:r>
            <a:r>
              <a:rPr lang="ru-RU" sz="1600" dirty="0" smtClean="0">
                <a:solidFill>
                  <a:srgbClr val="002060"/>
                </a:solidFill>
              </a:rPr>
              <a:t> РТ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80168" y="2787774"/>
            <a:ext cx="194421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Тестирование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98998" y="3867894"/>
            <a:ext cx="194421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Собеседование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24691" y="2769578"/>
            <a:ext cx="144016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 28 </a:t>
            </a:r>
            <a:r>
              <a:rPr lang="ru-RU" dirty="0">
                <a:solidFill>
                  <a:srgbClr val="002060"/>
                </a:solidFill>
              </a:rPr>
              <a:t>по </a:t>
            </a:r>
            <a:r>
              <a:rPr lang="ru-RU" dirty="0" smtClean="0">
                <a:solidFill>
                  <a:srgbClr val="002060"/>
                </a:solidFill>
              </a:rPr>
              <a:t>29 </a:t>
            </a:r>
            <a:r>
              <a:rPr lang="ru-RU" dirty="0">
                <a:solidFill>
                  <a:srgbClr val="002060"/>
                </a:solidFill>
              </a:rPr>
              <a:t>августа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24691" y="3867894"/>
            <a:ext cx="144016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 4 </a:t>
            </a:r>
            <a:r>
              <a:rPr lang="ru-RU" dirty="0">
                <a:solidFill>
                  <a:srgbClr val="002060"/>
                </a:solidFill>
              </a:rPr>
              <a:t>по </a:t>
            </a:r>
            <a:r>
              <a:rPr lang="ru-RU" dirty="0" smtClean="0">
                <a:solidFill>
                  <a:srgbClr val="002060"/>
                </a:solidFill>
              </a:rPr>
              <a:t>6 сентября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732240" y="2787774"/>
            <a:ext cx="165618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</a:rPr>
              <a:t>МОиН</a:t>
            </a:r>
            <a:r>
              <a:rPr lang="ru-RU" sz="1600" dirty="0" smtClean="0">
                <a:solidFill>
                  <a:srgbClr val="002060"/>
                </a:solidFill>
              </a:rPr>
              <a:t> РТ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38146" y="3833723"/>
            <a:ext cx="165618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</a:rPr>
              <a:t>МОиН</a:t>
            </a:r>
            <a:r>
              <a:rPr lang="ru-RU" sz="1600" dirty="0" smtClean="0">
                <a:solidFill>
                  <a:srgbClr val="002060"/>
                </a:solidFill>
              </a:rPr>
              <a:t> РТ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843331" y="188767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851920" y="303980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851920" y="411992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056632" y="188767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017086" y="3021606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027462" y="4085751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899591" y="727759"/>
            <a:ext cx="867089" cy="14479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лево стрелка 27"/>
          <p:cNvSpPr/>
          <p:nvPr/>
        </p:nvSpPr>
        <p:spPr>
          <a:xfrm>
            <a:off x="899591" y="2192797"/>
            <a:ext cx="867089" cy="115356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908531" y="3369812"/>
            <a:ext cx="867089" cy="11162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4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885228"/>
            <a:ext cx="812579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 smtClean="0">
                <a:solidFill>
                  <a:srgbClr val="002060"/>
                </a:solidFill>
              </a:rPr>
              <a:t>Индивидуальный проект по внедрению инновационных методов и технологий повышения эффективности учебного процесса;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 smtClean="0">
                <a:solidFill>
                  <a:srgbClr val="002060"/>
                </a:solidFill>
              </a:rPr>
              <a:t>Заявку по форме, утверждаемой ПКМ РТ;</a:t>
            </a:r>
            <a:endParaRPr lang="ru-RU" sz="1150" dirty="0">
              <a:solidFill>
                <a:srgbClr val="002060"/>
              </a:solidFill>
            </a:endParaRP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 smtClean="0">
                <a:solidFill>
                  <a:srgbClr val="002060"/>
                </a:solidFill>
              </a:rPr>
              <a:t>Согласие </a:t>
            </a:r>
            <a:r>
              <a:rPr lang="ru-RU" sz="1150" dirty="0">
                <a:solidFill>
                  <a:srgbClr val="002060"/>
                </a:solidFill>
              </a:rPr>
              <a:t>соискателя гранта на обработку персональных данных по форме, утвержденной приказом Министерства;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 smtClean="0">
                <a:solidFill>
                  <a:srgbClr val="002060"/>
                </a:solidFill>
              </a:rPr>
              <a:t>копию паспорта;</a:t>
            </a:r>
            <a:endParaRPr lang="ru-RU" sz="1150" dirty="0">
              <a:solidFill>
                <a:srgbClr val="002060"/>
              </a:solidFill>
            </a:endParaRP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>
                <a:solidFill>
                  <a:srgbClr val="002060"/>
                </a:solidFill>
              </a:rPr>
              <a:t>копию диплома об образовании и (или) о квалификации, заверенную руководителем работодателя или иным уполномоченным лицом работодателя;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>
                <a:solidFill>
                  <a:srgbClr val="002060"/>
                </a:solidFill>
              </a:rPr>
              <a:t>копию трудовой книжки, заверенную кадровой службой по месту работы соискателя гранта, и (или) сведения о трудовой деятельности на бумажном носителе, заверенные надлежащим образом, или в форме электронного документа, подписанного усиленной квалифицированной электронной подписью руководителя работодателя или иного уполномоченного действовать от имени работодателя лица;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>
                <a:solidFill>
                  <a:srgbClr val="002060"/>
                </a:solidFill>
              </a:rPr>
              <a:t>заверенную руководителем или иным уполномоченным лицом работодателя работодателем справку, содержащую информацию о профессиональных достижениях соискателя гранта на бумажном и (или) электронном носителе (с приложением подтверждающих документов);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150" dirty="0">
                <a:solidFill>
                  <a:srgbClr val="002060"/>
                </a:solidFill>
              </a:rPr>
              <a:t>справку из налогового органа, подтверждающую на первое число месяца, предшествующего дате проведения отбора, или выданную на иную дату, но не позднее чем за 30 дней до даты подачи заявки, отсутствие у соискателя гранта неисполненной обязанности по уплате налогов, сборов, страховых взносов, пеней, штрафов и процентов, подлежащих уплате в соответствии с законодательством Российской Федерации о налогах и </a:t>
            </a:r>
            <a:r>
              <a:rPr lang="ru-RU" sz="1150" dirty="0" smtClean="0">
                <a:solidFill>
                  <a:srgbClr val="002060"/>
                </a:solidFill>
              </a:rPr>
              <a:t>сборах</a:t>
            </a:r>
            <a:endParaRPr lang="ru-RU" sz="115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274790"/>
            <a:ext cx="6696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Какие документы готовят соискатели гранта?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800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6999</TotalTime>
  <Words>514</Words>
  <Application>Microsoft Office PowerPoint</Application>
  <PresentationFormat>Экран (16:9)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Ковалева Валерия Юрьевна</dc:creator>
  <cp:lastModifiedBy>User</cp:lastModifiedBy>
  <cp:revision>666</cp:revision>
  <cp:lastPrinted>2023-08-10T07:52:20Z</cp:lastPrinted>
  <dcterms:created xsi:type="dcterms:W3CDTF">2015-10-13T08:15:21Z</dcterms:created>
  <dcterms:modified xsi:type="dcterms:W3CDTF">2023-08-10T07:52:40Z</dcterms:modified>
</cp:coreProperties>
</file>