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7"/>
  </p:notesMasterIdLst>
  <p:sldIdLst>
    <p:sldId id="370" r:id="rId2"/>
    <p:sldId id="376" r:id="rId3"/>
    <p:sldId id="378" r:id="rId4"/>
    <p:sldId id="381" r:id="rId5"/>
    <p:sldId id="380" r:id="rId6"/>
  </p:sldIdLst>
  <p:sldSz cx="9144000" cy="5143500" type="screen16x9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B853"/>
    <a:srgbClr val="A8246E"/>
    <a:srgbClr val="006600"/>
    <a:srgbClr val="008000"/>
    <a:srgbClr val="5DFFA6"/>
    <a:srgbClr val="B2C7E0"/>
    <a:srgbClr val="DBE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04" autoAdjust="0"/>
  </p:normalViewPr>
  <p:slideViewPr>
    <p:cSldViewPr>
      <p:cViewPr varScale="1">
        <p:scale>
          <a:sx n="145" d="100"/>
          <a:sy n="145" d="100"/>
        </p:scale>
        <p:origin x="546" y="102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3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046F2-944B-4F90-BD18-F60E57C1B3F9}" type="datetimeFigureOut">
              <a:rPr lang="ru-RU" smtClean="0"/>
              <a:pPr/>
              <a:t>10.08.2023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CA857-7694-4636-8871-A9C2DD9E79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019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79353-59B3-41D4-A1A9-DC36E0CFDD13}" type="datetime1">
              <a:rPr lang="ru-RU" smtClean="0"/>
              <a:pPr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304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67B1-6445-4213-9600-44A6D43D5580}" type="datetime1">
              <a:rPr lang="ru-RU" smtClean="0"/>
              <a:pPr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87216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67B1-6445-4213-9600-44A6D43D5580}" type="datetime1">
              <a:rPr lang="ru-RU" smtClean="0"/>
              <a:pPr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723982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67B1-6445-4213-9600-44A6D43D5580}" type="datetime1">
              <a:rPr lang="ru-RU" smtClean="0"/>
              <a:pPr/>
              <a:t>10.08.2023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43374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67B1-6445-4213-9600-44A6D43D5580}" type="datetime1">
              <a:rPr lang="ru-RU" smtClean="0"/>
              <a:pPr/>
              <a:t>10.08.2023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72669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67B1-6445-4213-9600-44A6D43D5580}" type="datetime1">
              <a:rPr lang="ru-RU" smtClean="0"/>
              <a:pPr/>
              <a:t>10.08.2023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52573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692BE-808A-414F-AD5F-AEE5D3A9CEA8}" type="datetime1">
              <a:rPr lang="ru-RU" smtClean="0"/>
              <a:pPr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357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58C6-E46C-428F-ABEE-3593A2D07975}" type="datetime1">
              <a:rPr lang="ru-RU" smtClean="0"/>
              <a:pPr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026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0A5D-9805-43FA-9255-6400C57A3AC5}" type="datetime1">
              <a:rPr lang="ru-RU" smtClean="0"/>
              <a:pPr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871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5774A-4755-4C13-96F3-4FC371D4284E}" type="datetime1">
              <a:rPr lang="ru-RU" smtClean="0"/>
              <a:pPr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238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D3466-641E-44E7-9A05-B89B6B0207ED}" type="datetime1">
              <a:rPr lang="ru-RU" smtClean="0"/>
              <a:pPr/>
              <a:t>10.08.2023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42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FC2D-38A6-4D8B-8B37-4B7EC6CF721F}" type="datetime1">
              <a:rPr lang="ru-RU" smtClean="0"/>
              <a:pPr/>
              <a:t>10.08.2023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05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E3D3D-E080-4E59-8BE3-528D038019C5}" type="datetime1">
              <a:rPr lang="ru-RU" smtClean="0"/>
              <a:pPr/>
              <a:t>10.08.2023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82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0920C-B0CF-4CB3-A3D4-8DD2C3948F8A}" type="datetime1">
              <a:rPr lang="ru-RU" smtClean="0"/>
              <a:pPr/>
              <a:t>10.08.2023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292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7A621-1EA3-4D43-B93C-E3EAB5876F0E}" type="datetime1">
              <a:rPr lang="ru-RU" smtClean="0"/>
              <a:pPr/>
              <a:t>10.08.2023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33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71C5-520E-4302-A0B1-440D127E6EE5}" type="datetime1">
              <a:rPr lang="ru-RU" smtClean="0"/>
              <a:pPr/>
              <a:t>10.08.2023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452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867B1-6445-4213-9600-44A6D43D5580}" type="datetime1">
              <a:rPr lang="ru-RU" smtClean="0"/>
              <a:pPr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416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1275606"/>
            <a:ext cx="75608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Конкурсные 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мероприятия на соискание гранта: 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 – </a:t>
            </a:r>
            <a:r>
              <a:rPr lang="en-US" alt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2025 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гг</a:t>
            </a: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lvl="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Срок реализации программы: </a:t>
            </a: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2023 - 2028 гг.</a:t>
            </a:r>
          </a:p>
          <a:p>
            <a:pPr lvl="0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lvl="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Срок 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действия 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гранта: 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года</a:t>
            </a:r>
          </a:p>
          <a:p>
            <a:pPr lvl="0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lvl="0" indent="-228600" algn="just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Срок 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выплаты 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гранта: </a:t>
            </a: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27 месяцев 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без учета летнего периода (июнь-август</a:t>
            </a: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0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lvl="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Количество грантополучателей: </a:t>
            </a: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200 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человек в </a:t>
            </a: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год</a:t>
            </a:r>
          </a:p>
          <a:p>
            <a:pPr lvl="0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lvl="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Размер 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выплаты 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гранта: </a:t>
            </a: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10 000 тыс. </a:t>
            </a: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рублей (ежемесячно)</a:t>
            </a:r>
            <a:endParaRPr lang="ru-RU" altLang="ru-RU" sz="14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28600" indent="-228600" algn="just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Сумма выплаты одному грантополучателю: </a:t>
            </a:r>
          </a:p>
          <a:p>
            <a:pPr algn="just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90 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тысяч рублей в течение одного учебного </a:t>
            </a: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года</a:t>
            </a:r>
            <a:endParaRPr lang="ru-RU" altLang="ru-RU" sz="1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62657" y="180754"/>
            <a:ext cx="39615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Грант «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Наш новый учитель» </a:t>
            </a: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2023 году</a:t>
            </a:r>
          </a:p>
        </p:txBody>
      </p:sp>
    </p:spTree>
    <p:extLst>
      <p:ext uri="{BB962C8B-B14F-4D97-AF65-F5344CB8AC3E}">
        <p14:creationId xmlns:p14="http://schemas.microsoft.com/office/powerpoint/2010/main" val="3547271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55576" y="1059582"/>
            <a:ext cx="816033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педагогические </a:t>
            </a:r>
            <a:r>
              <a:rPr lang="ru-RU" sz="1400" b="1" dirty="0" smtClean="0">
                <a:solidFill>
                  <a:srgbClr val="002060"/>
                </a:solidFill>
              </a:rPr>
              <a:t>работники – по должности «Учитель»: </a:t>
            </a:r>
          </a:p>
          <a:p>
            <a:pPr indent="4508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002060"/>
                </a:solidFill>
              </a:rPr>
              <a:t>расположенных </a:t>
            </a:r>
            <a:r>
              <a:rPr lang="ru-RU" sz="1400" dirty="0">
                <a:solidFill>
                  <a:srgbClr val="002060"/>
                </a:solidFill>
              </a:rPr>
              <a:t>на территории Республики Татарстан </a:t>
            </a:r>
            <a:r>
              <a:rPr lang="ru-RU" sz="1400" b="1" dirty="0">
                <a:solidFill>
                  <a:srgbClr val="002060"/>
                </a:solidFill>
              </a:rPr>
              <a:t>муниципальных </a:t>
            </a:r>
            <a:r>
              <a:rPr lang="ru-RU" sz="1400" dirty="0">
                <a:solidFill>
                  <a:srgbClr val="002060"/>
                </a:solidFill>
              </a:rPr>
              <a:t>общеобразовательных организаций и </a:t>
            </a:r>
            <a:r>
              <a:rPr lang="ru-RU" sz="1400" b="1" dirty="0">
                <a:solidFill>
                  <a:srgbClr val="002060"/>
                </a:solidFill>
              </a:rPr>
              <a:t>государственных</a:t>
            </a:r>
            <a:r>
              <a:rPr lang="ru-RU" sz="1400" dirty="0">
                <a:solidFill>
                  <a:srgbClr val="002060"/>
                </a:solidFill>
              </a:rPr>
              <a:t> общеобразовательных организаций, </a:t>
            </a:r>
            <a:r>
              <a:rPr lang="ru-RU" sz="1400" b="1" dirty="0">
                <a:solidFill>
                  <a:srgbClr val="002060"/>
                </a:solidFill>
              </a:rPr>
              <a:t>подведомственных </a:t>
            </a:r>
            <a:r>
              <a:rPr lang="ru-RU" sz="1400" dirty="0" smtClean="0">
                <a:solidFill>
                  <a:srgbClr val="002060"/>
                </a:solidFill>
              </a:rPr>
              <a:t>Министерству образования и науки Республики Татарстан; </a:t>
            </a:r>
          </a:p>
          <a:p>
            <a:pPr indent="450850" algn="just">
              <a:buFont typeface="Wingdings" panose="05000000000000000000" pitchFamily="2" charset="2"/>
              <a:buChar char="Ø"/>
            </a:pPr>
            <a:r>
              <a:rPr lang="ru-RU" sz="1400" b="1" u="sng" dirty="0" smtClean="0">
                <a:solidFill>
                  <a:srgbClr val="002060"/>
                </a:solidFill>
              </a:rPr>
              <a:t>имеющие </a:t>
            </a:r>
            <a:r>
              <a:rPr lang="ru-RU" sz="1400" b="1" u="sng" dirty="0">
                <a:solidFill>
                  <a:srgbClr val="002060"/>
                </a:solidFill>
              </a:rPr>
              <a:t>высшее образование или среднее профессиональное образование </a:t>
            </a:r>
            <a:r>
              <a:rPr lang="ru-RU" sz="1400" dirty="0">
                <a:solidFill>
                  <a:srgbClr val="002060"/>
                </a:solidFill>
              </a:rPr>
              <a:t>в рамках укрупненных групп направлений подготовки высшего образования и специальностей среднего профессионального образования «Образование и педагогические науки» или в области, соответствующей преподаваемому предмету, либо высшее образование или среднее профессиональное образование и дополнительное профессиональное образование по направлению деятельности в образовательной </a:t>
            </a:r>
            <a:r>
              <a:rPr lang="ru-RU" sz="1400" dirty="0" smtClean="0">
                <a:solidFill>
                  <a:srgbClr val="002060"/>
                </a:solidFill>
              </a:rPr>
              <a:t>организации;</a:t>
            </a:r>
          </a:p>
          <a:p>
            <a:pPr indent="4508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002060"/>
                </a:solidFill>
              </a:rPr>
              <a:t>являющиеся </a:t>
            </a:r>
            <a:r>
              <a:rPr lang="ru-RU" sz="1400" b="1" u="sng" dirty="0">
                <a:solidFill>
                  <a:srgbClr val="002060"/>
                </a:solidFill>
              </a:rPr>
              <a:t>гражданами Российской Федерации</a:t>
            </a:r>
            <a:r>
              <a:rPr lang="ru-RU" sz="1400" u="sng" dirty="0">
                <a:solidFill>
                  <a:srgbClr val="002060"/>
                </a:solidFill>
              </a:rPr>
              <a:t> </a:t>
            </a:r>
            <a:r>
              <a:rPr lang="ru-RU" sz="1400" dirty="0">
                <a:solidFill>
                  <a:srgbClr val="002060"/>
                </a:solidFill>
              </a:rPr>
              <a:t>и </a:t>
            </a:r>
            <a:r>
              <a:rPr lang="ru-RU" sz="1400" b="1" u="sng" dirty="0">
                <a:solidFill>
                  <a:srgbClr val="002060"/>
                </a:solidFill>
              </a:rPr>
              <a:t>проживающие на территории Республики </a:t>
            </a:r>
            <a:r>
              <a:rPr lang="ru-RU" sz="1400" b="1" u="sng" dirty="0" smtClean="0">
                <a:solidFill>
                  <a:srgbClr val="002060"/>
                </a:solidFill>
              </a:rPr>
              <a:t>Татарстан</a:t>
            </a:r>
            <a:r>
              <a:rPr lang="ru-RU" sz="1400" dirty="0" smtClean="0">
                <a:solidFill>
                  <a:srgbClr val="002060"/>
                </a:solidFill>
              </a:rPr>
              <a:t>; </a:t>
            </a:r>
          </a:p>
          <a:p>
            <a:pPr indent="450850" algn="just">
              <a:buFont typeface="Wingdings" panose="05000000000000000000" pitchFamily="2" charset="2"/>
              <a:buChar char="Ø"/>
            </a:pPr>
            <a:r>
              <a:rPr lang="ru-RU" sz="1400" u="sng" dirty="0" smtClean="0">
                <a:solidFill>
                  <a:srgbClr val="002060"/>
                </a:solidFill>
              </a:rPr>
              <a:t>не </a:t>
            </a:r>
            <a:r>
              <a:rPr lang="ru-RU" sz="1400" u="sng" dirty="0">
                <a:solidFill>
                  <a:srgbClr val="002060"/>
                </a:solidFill>
              </a:rPr>
              <a:t>достигшие </a:t>
            </a:r>
            <a:r>
              <a:rPr lang="ru-RU" sz="1400" b="1" dirty="0">
                <a:solidFill>
                  <a:srgbClr val="002060"/>
                </a:solidFill>
              </a:rPr>
              <a:t>на момент подачи заявки на соискание гранта </a:t>
            </a:r>
            <a:r>
              <a:rPr lang="ru-RU" sz="1400" b="1" u="sng" dirty="0" smtClean="0">
                <a:solidFill>
                  <a:srgbClr val="002060"/>
                </a:solidFill>
              </a:rPr>
              <a:t>35 </a:t>
            </a:r>
            <a:r>
              <a:rPr lang="ru-RU" sz="1400" b="1" u="sng" dirty="0">
                <a:solidFill>
                  <a:srgbClr val="002060"/>
                </a:solidFill>
              </a:rPr>
              <a:t>лет</a:t>
            </a:r>
            <a:r>
              <a:rPr lang="ru-RU" sz="1400" u="sng" dirty="0">
                <a:solidFill>
                  <a:srgbClr val="002060"/>
                </a:solidFill>
              </a:rPr>
              <a:t> </a:t>
            </a:r>
            <a:r>
              <a:rPr lang="ru-RU" sz="1400" dirty="0">
                <a:solidFill>
                  <a:srgbClr val="002060"/>
                </a:solidFill>
              </a:rPr>
              <a:t>и имеющие стаж педагогической деятельности </a:t>
            </a:r>
            <a:r>
              <a:rPr lang="ru-RU" sz="1400" b="1" dirty="0">
                <a:solidFill>
                  <a:srgbClr val="002060"/>
                </a:solidFill>
              </a:rPr>
              <a:t>по специальности </a:t>
            </a:r>
            <a:r>
              <a:rPr lang="ru-RU" sz="1400" b="1" u="sng" dirty="0">
                <a:solidFill>
                  <a:srgbClr val="002060"/>
                </a:solidFill>
              </a:rPr>
              <a:t>не более трех </a:t>
            </a:r>
            <a:r>
              <a:rPr lang="ru-RU" sz="1400" b="1" u="sng" dirty="0" smtClean="0">
                <a:solidFill>
                  <a:srgbClr val="002060"/>
                </a:solidFill>
              </a:rPr>
              <a:t>лет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3648" y="167376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Кто может участвовать в конкурсном отборе на соискание гранта?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14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573085"/>
              </p:ext>
            </p:extLst>
          </p:nvPr>
        </p:nvGraphicFramePr>
        <p:xfrm>
          <a:off x="989395" y="1131590"/>
          <a:ext cx="7920879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866202983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3489203884"/>
                    </a:ext>
                  </a:extLst>
                </a:gridCol>
                <a:gridCol w="2664295">
                  <a:extLst>
                    <a:ext uri="{9D8B030D-6E8A-4147-A177-3AD203B41FA5}">
                      <a16:colId xmlns:a16="http://schemas.microsoft.com/office/drawing/2014/main" val="1996195551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Этапы</a:t>
                      </a:r>
                      <a:endParaRPr lang="ru-RU" sz="1400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Сроки</a:t>
                      </a:r>
                      <a:endParaRPr lang="ru-RU" sz="1400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Где</a:t>
                      </a:r>
                      <a:r>
                        <a:rPr lang="ru-RU" sz="1400" baseline="0" dirty="0" smtClean="0"/>
                        <a:t> проводится</a:t>
                      </a:r>
                      <a:endParaRPr lang="ru-RU" sz="1400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259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Прием конкурсных документов 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15 по 18 августа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Районный отдел образования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5164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Техническая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экспертиза документов 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21 по 25 августа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Министерство образования и науки РТ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096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Тестирование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28 - 29 августа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Министерство образования и науки РТ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748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Профессионально-психологическое собеседование (включая оценку проекта)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 сентября по 6 сентября</a:t>
                      </a:r>
                    </a:p>
                    <a:p>
                      <a:pPr marL="0" algn="l" defTabSz="342900" rtl="0" eaLnBrk="1" latinLnBrk="0" hangingPunct="1"/>
                      <a:endParaRPr lang="ru-RU" sz="14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Министерство образования и науки РТ</a:t>
                      </a:r>
                    </a:p>
                    <a:p>
                      <a:pPr marL="0" algn="l" defTabSz="342900" rtl="0" eaLnBrk="1" latinLnBrk="0" hangingPunct="1"/>
                      <a:endParaRPr lang="ru-RU" sz="14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0956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60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554268"/>
            <a:ext cx="1944216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499992" y="536072"/>
            <a:ext cx="1440160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 15 </a:t>
            </a:r>
            <a:r>
              <a:rPr lang="ru-RU" dirty="0">
                <a:solidFill>
                  <a:srgbClr val="002060"/>
                </a:solidFill>
              </a:rPr>
              <a:t>по 18 августа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732240" y="554268"/>
            <a:ext cx="1656184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</a:rPr>
              <a:t>Районный отдел образования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44635" y="1635646"/>
            <a:ext cx="1944216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</a:rPr>
              <a:t>Техническая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ru-RU" sz="1600" dirty="0">
                <a:solidFill>
                  <a:srgbClr val="002060"/>
                </a:solidFill>
              </a:rPr>
              <a:t>экспертиза документов 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75620" y="516617"/>
            <a:ext cx="20132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</a:rPr>
              <a:t>Прием конкурсных документов </a:t>
            </a:r>
            <a:endParaRPr lang="ru-RU" sz="1600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3824384" y="806296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056632" y="806296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524691" y="1635646"/>
            <a:ext cx="1440160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 21 </a:t>
            </a:r>
            <a:r>
              <a:rPr lang="ru-RU" dirty="0">
                <a:solidFill>
                  <a:srgbClr val="002060"/>
                </a:solidFill>
              </a:rPr>
              <a:t>по </a:t>
            </a:r>
            <a:r>
              <a:rPr lang="ru-RU" dirty="0" smtClean="0">
                <a:solidFill>
                  <a:srgbClr val="002060"/>
                </a:solidFill>
              </a:rPr>
              <a:t>25 </a:t>
            </a:r>
            <a:r>
              <a:rPr lang="ru-RU" dirty="0">
                <a:solidFill>
                  <a:srgbClr val="002060"/>
                </a:solidFill>
              </a:rPr>
              <a:t>августа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732240" y="1635646"/>
            <a:ext cx="1656184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2060"/>
                </a:solidFill>
              </a:rPr>
              <a:t>МОиН</a:t>
            </a:r>
            <a:r>
              <a:rPr lang="ru-RU" sz="1600" dirty="0" smtClean="0">
                <a:solidFill>
                  <a:srgbClr val="002060"/>
                </a:solidFill>
              </a:rPr>
              <a:t> РТ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80168" y="2787774"/>
            <a:ext cx="1944216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Тестирование</a:t>
            </a:r>
            <a:endParaRPr lang="ru-RU" sz="1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898998" y="3867894"/>
            <a:ext cx="1944216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Собеседование</a:t>
            </a:r>
            <a:endParaRPr lang="ru-RU" sz="1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524691" y="2769578"/>
            <a:ext cx="1440160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 28 </a:t>
            </a:r>
            <a:r>
              <a:rPr lang="ru-RU" dirty="0">
                <a:solidFill>
                  <a:srgbClr val="002060"/>
                </a:solidFill>
              </a:rPr>
              <a:t>по </a:t>
            </a:r>
            <a:r>
              <a:rPr lang="ru-RU" dirty="0" smtClean="0">
                <a:solidFill>
                  <a:srgbClr val="002060"/>
                </a:solidFill>
              </a:rPr>
              <a:t>29 </a:t>
            </a:r>
            <a:r>
              <a:rPr lang="ru-RU" dirty="0">
                <a:solidFill>
                  <a:srgbClr val="002060"/>
                </a:solidFill>
              </a:rPr>
              <a:t>августа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524691" y="3867894"/>
            <a:ext cx="1440160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 4 </a:t>
            </a:r>
            <a:r>
              <a:rPr lang="ru-RU" dirty="0">
                <a:solidFill>
                  <a:srgbClr val="002060"/>
                </a:solidFill>
              </a:rPr>
              <a:t>по </a:t>
            </a:r>
            <a:r>
              <a:rPr lang="ru-RU" dirty="0" smtClean="0">
                <a:solidFill>
                  <a:srgbClr val="002060"/>
                </a:solidFill>
              </a:rPr>
              <a:t>6 сентября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732240" y="2787774"/>
            <a:ext cx="1656184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2060"/>
                </a:solidFill>
              </a:rPr>
              <a:t>МОиН</a:t>
            </a:r>
            <a:r>
              <a:rPr lang="ru-RU" sz="1600" dirty="0" smtClean="0">
                <a:solidFill>
                  <a:srgbClr val="002060"/>
                </a:solidFill>
              </a:rPr>
              <a:t> РТ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738146" y="3833723"/>
            <a:ext cx="1656184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2060"/>
                </a:solidFill>
              </a:rPr>
              <a:t>МОиН</a:t>
            </a:r>
            <a:r>
              <a:rPr lang="ru-RU" sz="1600" dirty="0" smtClean="0">
                <a:solidFill>
                  <a:srgbClr val="002060"/>
                </a:solidFill>
              </a:rPr>
              <a:t> РТ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3843331" y="1887674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3851920" y="3039802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3851920" y="4119922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6056632" y="1887674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6017086" y="3021606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6027462" y="4085751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Выгнутая влево стрелка 26"/>
          <p:cNvSpPr/>
          <p:nvPr/>
        </p:nvSpPr>
        <p:spPr>
          <a:xfrm>
            <a:off x="899591" y="727759"/>
            <a:ext cx="867089" cy="144794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Выгнутая влево стрелка 27"/>
          <p:cNvSpPr/>
          <p:nvPr/>
        </p:nvSpPr>
        <p:spPr>
          <a:xfrm>
            <a:off x="899591" y="2192797"/>
            <a:ext cx="867089" cy="115356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Выгнутая влево стрелка 28"/>
          <p:cNvSpPr/>
          <p:nvPr/>
        </p:nvSpPr>
        <p:spPr>
          <a:xfrm>
            <a:off x="908531" y="3369812"/>
            <a:ext cx="867089" cy="111621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949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885228"/>
            <a:ext cx="812579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ru-RU" sz="1150" dirty="0" smtClean="0">
                <a:solidFill>
                  <a:srgbClr val="002060"/>
                </a:solidFill>
              </a:rPr>
              <a:t>Индивидуальный проект по внедрению инновационных методов и технологий повышения эффективности учебного процесса;</a:t>
            </a: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ru-RU" sz="1150" dirty="0" smtClean="0">
                <a:solidFill>
                  <a:srgbClr val="002060"/>
                </a:solidFill>
              </a:rPr>
              <a:t>Заявку по форме, утверждаемой ПКМ РТ;</a:t>
            </a:r>
            <a:endParaRPr lang="ru-RU" sz="1150" dirty="0">
              <a:solidFill>
                <a:srgbClr val="002060"/>
              </a:solidFill>
            </a:endParaRP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ru-RU" sz="1150" dirty="0" smtClean="0">
                <a:solidFill>
                  <a:srgbClr val="002060"/>
                </a:solidFill>
              </a:rPr>
              <a:t>Согласие </a:t>
            </a:r>
            <a:r>
              <a:rPr lang="ru-RU" sz="1150" dirty="0">
                <a:solidFill>
                  <a:srgbClr val="002060"/>
                </a:solidFill>
              </a:rPr>
              <a:t>соискателя гранта на обработку персональных данных по форме, утвержденной приказом Министерства;</a:t>
            </a: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ru-RU" sz="1150" dirty="0" smtClean="0">
                <a:solidFill>
                  <a:srgbClr val="002060"/>
                </a:solidFill>
              </a:rPr>
              <a:t>копию паспорта;</a:t>
            </a:r>
            <a:endParaRPr lang="ru-RU" sz="1150" dirty="0">
              <a:solidFill>
                <a:srgbClr val="002060"/>
              </a:solidFill>
            </a:endParaRP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ru-RU" sz="1150" dirty="0">
                <a:solidFill>
                  <a:srgbClr val="002060"/>
                </a:solidFill>
              </a:rPr>
              <a:t>копию диплома об образовании и (или) о квалификации, заверенную руководителем работодателя или иным уполномоченным лицом работодателя;</a:t>
            </a: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ru-RU" sz="1150" dirty="0">
                <a:solidFill>
                  <a:srgbClr val="002060"/>
                </a:solidFill>
              </a:rPr>
              <a:t>копию трудовой книжки, заверенную кадровой службой по месту работы соискателя гранта, и (или) сведения о трудовой деятельности на бумажном носителе, заверенные надлежащим образом, или в форме электронного документа, подписанного усиленной квалифицированной электронной подписью руководителя работодателя или иного уполномоченного действовать от имени работодателя лица;</a:t>
            </a: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ru-RU" sz="1150" dirty="0">
                <a:solidFill>
                  <a:srgbClr val="002060"/>
                </a:solidFill>
              </a:rPr>
              <a:t>заверенную руководителем или иным уполномоченным лицом работодателя работодателем справку, содержащую информацию о профессиональных достижениях соискателя гранта на бумажном и (или) электронном носителе (с приложением подтверждающих документов);</a:t>
            </a: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ru-RU" sz="1150" dirty="0">
                <a:solidFill>
                  <a:srgbClr val="002060"/>
                </a:solidFill>
              </a:rPr>
              <a:t>справку из налогового органа, подтверждающую на первое число месяца, предшествующего дате проведения отбора, или выданную на иную дату, но не позднее чем за 30 дней до даты подачи заявки, отсутствие у соискателя гранта неисполненной обязанности по уплате налогов, сборов, страховых взносов, пеней, штрафов и процентов, подлежащих уплате в соответствии с законодательством Российской Федерации о налогах и </a:t>
            </a:r>
            <a:r>
              <a:rPr lang="ru-RU" sz="1150" dirty="0" smtClean="0">
                <a:solidFill>
                  <a:srgbClr val="002060"/>
                </a:solidFill>
              </a:rPr>
              <a:t>сборах</a:t>
            </a:r>
            <a:endParaRPr lang="ru-RU" sz="1150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75656" y="274790"/>
            <a:ext cx="6696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Какие документы готовят соискатели гранта?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88001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6999</TotalTime>
  <Words>514</Words>
  <Application>Microsoft Office PowerPoint</Application>
  <PresentationFormat>Экран (16:9)</PresentationFormat>
  <Paragraphs>62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Ковалева Валерия Юрьевна</dc:creator>
  <cp:lastModifiedBy>User</cp:lastModifiedBy>
  <cp:revision>666</cp:revision>
  <cp:lastPrinted>2023-08-10T07:52:20Z</cp:lastPrinted>
  <dcterms:created xsi:type="dcterms:W3CDTF">2015-10-13T08:15:21Z</dcterms:created>
  <dcterms:modified xsi:type="dcterms:W3CDTF">2023-08-10T07:52:40Z</dcterms:modified>
</cp:coreProperties>
</file>